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4" r:id="rId8"/>
    <p:sldId id="265"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4"/>
    <p:restoredTop sz="94649"/>
  </p:normalViewPr>
  <p:slideViewPr>
    <p:cSldViewPr snapToGrid="0" snapToObjects="1">
      <p:cViewPr>
        <p:scale>
          <a:sx n="140" d="100"/>
          <a:sy n="140" d="100"/>
        </p:scale>
        <p:origin x="6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71F8-58EF-BD40-9B32-D30930D99D5B}"/>
              </a:ext>
            </a:extLst>
          </p:cNvPr>
          <p:cNvSpPr>
            <a:spLocks noGrp="1"/>
          </p:cNvSpPr>
          <p:nvPr>
            <p:ph type="ctrTitle"/>
          </p:nvPr>
        </p:nvSpPr>
        <p:spPr>
          <a:xfrm>
            <a:off x="1524000" y="1122363"/>
            <a:ext cx="9144000" cy="2387600"/>
          </a:xfrm>
        </p:spPr>
        <p:txBody>
          <a:bodyPr anchor="b">
            <a:no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97C3CA5-4D94-9B47-9533-B04DCD0B1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A6121-7CCA-CE4F-89F9-AA4E8A1EF46D}"/>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5" name="Footer Placeholder 4">
            <a:extLst>
              <a:ext uri="{FF2B5EF4-FFF2-40B4-BE49-F238E27FC236}">
                <a16:creationId xmlns:a16="http://schemas.microsoft.com/office/drawing/2014/main" id="{9CC108DE-E5E9-254D-B5D4-ECBB400A2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19F6E-8F29-714F-A261-5121037FF30D}"/>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00116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5718-7C0D-D645-AC0D-4F47E37661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9366E-2EA6-0940-9815-01B84759F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053D7-AC34-4C43-950E-F2CC5B4B72B3}"/>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5" name="Footer Placeholder 4">
            <a:extLst>
              <a:ext uri="{FF2B5EF4-FFF2-40B4-BE49-F238E27FC236}">
                <a16:creationId xmlns:a16="http://schemas.microsoft.com/office/drawing/2014/main" id="{D67866FB-C972-9946-B0FA-C1C156722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6166B-62F0-1A41-A6CF-2ADC1A56F636}"/>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06774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ABC23-00F9-C24B-8818-35233C251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84AFA-2369-124A-A82E-52BE02F937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2203C-E153-134A-8CD3-910CB58AC7DE}"/>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5" name="Footer Placeholder 4">
            <a:extLst>
              <a:ext uri="{FF2B5EF4-FFF2-40B4-BE49-F238E27FC236}">
                <a16:creationId xmlns:a16="http://schemas.microsoft.com/office/drawing/2014/main" id="{4BAC9278-6B2E-334C-B57F-24E10C5D2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B4177-4775-9849-8ECD-00F7CBC70201}"/>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90335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5B7F8-DA07-9041-B784-5F1AC6DA638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E1BE48F-77D5-2946-8B74-07038D8CB415}"/>
              </a:ext>
            </a:extLst>
          </p:cNvPr>
          <p:cNvSpPr>
            <a:spLocks noGrp="1"/>
          </p:cNvSpPr>
          <p:nvPr>
            <p:ph idx="1"/>
          </p:nvPr>
        </p:nvSpPr>
        <p:spPr/>
        <p:txBody>
          <a:bodyPr>
            <a:no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425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8ABC-BA18-454E-9A81-2C835AD6E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B36FEB-8A17-F54D-9322-BB086C263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CBE6D58-4B7F-C940-A98F-EBF134A1A4F0}"/>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5" name="Footer Placeholder 4">
            <a:extLst>
              <a:ext uri="{FF2B5EF4-FFF2-40B4-BE49-F238E27FC236}">
                <a16:creationId xmlns:a16="http://schemas.microsoft.com/office/drawing/2014/main" id="{9BBC398B-53BF-F743-B4B3-7D22A14C2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FEEA9-3FE6-1C4D-837B-2D84FCBE0162}"/>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347852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3AF5-95EE-8C42-ADEF-203B91FE5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A273A-02D3-3647-9428-B882EB1878B2}"/>
              </a:ext>
            </a:extLst>
          </p:cNvPr>
          <p:cNvSpPr>
            <a:spLocks noGrp="1"/>
          </p:cNvSpPr>
          <p:nvPr>
            <p:ph sz="half" idx="1"/>
          </p:nvPr>
        </p:nvSpPr>
        <p:spPr>
          <a:xfrm>
            <a:off x="838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F14D6D-726C-D24F-8E25-EDDD3A7FC1B2}"/>
              </a:ext>
            </a:extLst>
          </p:cNvPr>
          <p:cNvSpPr>
            <a:spLocks noGrp="1"/>
          </p:cNvSpPr>
          <p:nvPr>
            <p:ph sz="half" idx="2"/>
          </p:nvPr>
        </p:nvSpPr>
        <p:spPr>
          <a:xfrm>
            <a:off x="6172200" y="1825625"/>
            <a:ext cx="5181600" cy="435133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4DABC9-C603-2045-B6CA-5F57817FEDE0}"/>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6" name="Footer Placeholder 5">
            <a:extLst>
              <a:ext uri="{FF2B5EF4-FFF2-40B4-BE49-F238E27FC236}">
                <a16:creationId xmlns:a16="http://schemas.microsoft.com/office/drawing/2014/main" id="{D2A38B23-86D5-9141-B703-9D87C7043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6BDD2-5DDD-5746-AF3B-DD9D3B8A3CA4}"/>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214819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F035-2805-1940-8DB0-6C745CA09A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C6BEA7-E300-AA46-9E4A-7FBA53BF0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03695-6001-B94C-938D-B4ADE15205B5}"/>
              </a:ext>
            </a:extLst>
          </p:cNvPr>
          <p:cNvSpPr>
            <a:spLocks noGrp="1"/>
          </p:cNvSpPr>
          <p:nvPr>
            <p:ph sz="half" idx="2"/>
          </p:nvPr>
        </p:nvSpPr>
        <p:spPr>
          <a:xfrm>
            <a:off x="839788" y="2505075"/>
            <a:ext cx="5157787" cy="368458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4CFF20-7F01-C445-8DE2-C85E7CCD0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8A1520-1856-194B-AD3E-04069FAD8977}"/>
              </a:ext>
            </a:extLst>
          </p:cNvPr>
          <p:cNvSpPr>
            <a:spLocks noGrp="1"/>
          </p:cNvSpPr>
          <p:nvPr>
            <p:ph sz="quarter" idx="4"/>
          </p:nvPr>
        </p:nvSpPr>
        <p:spPr>
          <a:xfrm>
            <a:off x="6172200" y="2505075"/>
            <a:ext cx="5183188" cy="3684588"/>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CE9412C-C789-CD42-892D-9692982D8517}"/>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8" name="Footer Placeholder 7">
            <a:extLst>
              <a:ext uri="{FF2B5EF4-FFF2-40B4-BE49-F238E27FC236}">
                <a16:creationId xmlns:a16="http://schemas.microsoft.com/office/drawing/2014/main" id="{EAB51921-A6FF-B64E-B2A0-C2F7442CAE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A3D0AD-3BA2-7240-BF11-BF2330EDB25C}"/>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46549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E013-EA49-1E49-B33F-2B4D9CE724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AB39D-BBF5-324E-A05D-BC8E697D7C95}"/>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4" name="Footer Placeholder 3">
            <a:extLst>
              <a:ext uri="{FF2B5EF4-FFF2-40B4-BE49-F238E27FC236}">
                <a16:creationId xmlns:a16="http://schemas.microsoft.com/office/drawing/2014/main" id="{A5E47787-A45B-594A-92C7-B8794784EA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62DA0-293F-2547-9091-10B9CE44E194}"/>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173301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EFDF7-FF6D-4D45-903A-FA7A49AF2F9F}"/>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3" name="Footer Placeholder 2">
            <a:extLst>
              <a:ext uri="{FF2B5EF4-FFF2-40B4-BE49-F238E27FC236}">
                <a16:creationId xmlns:a16="http://schemas.microsoft.com/office/drawing/2014/main" id="{37DDB62D-706D-954A-B704-3B783E1F3D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C612A1-0C3C-D441-A88C-1A0B16315269}"/>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419675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F192-4C78-5445-86B4-45A371EFB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845FB-5029-DA44-AB31-D74F2AF39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66DEB0-E77E-5743-B41A-C672D0681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4FEA29-2086-004B-8F61-3EB61B1EDC4C}"/>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6" name="Footer Placeholder 5">
            <a:extLst>
              <a:ext uri="{FF2B5EF4-FFF2-40B4-BE49-F238E27FC236}">
                <a16:creationId xmlns:a16="http://schemas.microsoft.com/office/drawing/2014/main" id="{247A1EAC-D089-BF4B-A7BD-E2062A534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57C0F-460E-5141-B950-4C4127714B0D}"/>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377187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71A5-3964-8241-BDA1-DE6F02D48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C0EED2-85BC-6548-9B64-938F6A7AA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30A26A-7E08-6649-B8CF-B9119A24D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D1EDE9-BE9D-A84D-B6C3-F4994477D48E}"/>
              </a:ext>
            </a:extLst>
          </p:cNvPr>
          <p:cNvSpPr>
            <a:spLocks noGrp="1"/>
          </p:cNvSpPr>
          <p:nvPr>
            <p:ph type="dt" sz="half" idx="10"/>
          </p:nvPr>
        </p:nvSpPr>
        <p:spPr/>
        <p:txBody>
          <a:bodyPr/>
          <a:lstStyle/>
          <a:p>
            <a:fld id="{12E39A82-7A94-454F-AD93-FA36589F152C}" type="datetimeFigureOut">
              <a:rPr lang="en-US" smtClean="0"/>
              <a:t>9/26/18</a:t>
            </a:fld>
            <a:endParaRPr lang="en-US"/>
          </a:p>
        </p:txBody>
      </p:sp>
      <p:sp>
        <p:nvSpPr>
          <p:cNvPr id="6" name="Footer Placeholder 5">
            <a:extLst>
              <a:ext uri="{FF2B5EF4-FFF2-40B4-BE49-F238E27FC236}">
                <a16:creationId xmlns:a16="http://schemas.microsoft.com/office/drawing/2014/main" id="{1D10B3E0-4365-A741-805E-32A360725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59DC3-7507-6E4F-9D92-506908270450}"/>
              </a:ext>
            </a:extLst>
          </p:cNvPr>
          <p:cNvSpPr>
            <a:spLocks noGrp="1"/>
          </p:cNvSpPr>
          <p:nvPr>
            <p:ph type="sldNum" sz="quarter" idx="12"/>
          </p:nvPr>
        </p:nvSpPr>
        <p:spPr/>
        <p:txBody>
          <a:bodyPr/>
          <a:lstStyle/>
          <a:p>
            <a:fld id="{649CD685-422F-7A4E-B1AD-7516B4618EE3}" type="slidenum">
              <a:rPr lang="en-US" smtClean="0"/>
              <a:t>‹#›</a:t>
            </a:fld>
            <a:endParaRPr lang="en-US"/>
          </a:p>
        </p:txBody>
      </p:sp>
    </p:spTree>
    <p:extLst>
      <p:ext uri="{BB962C8B-B14F-4D97-AF65-F5344CB8AC3E}">
        <p14:creationId xmlns:p14="http://schemas.microsoft.com/office/powerpoint/2010/main" val="10754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90BF64-1AA6-9A4B-B6E8-7BA8E1103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C45000-7CA0-E445-8B31-C605AA0D53E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9564A0E-7BCE-0F4D-B950-75835B6A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2E39A82-7A94-454F-AD93-FA36589F152C}" type="datetimeFigureOut">
              <a:rPr lang="en-US" smtClean="0"/>
              <a:pPr/>
              <a:t>9/26/18</a:t>
            </a:fld>
            <a:endParaRPr lang="en-US"/>
          </a:p>
        </p:txBody>
      </p:sp>
      <p:sp>
        <p:nvSpPr>
          <p:cNvPr id="5" name="Footer Placeholder 4">
            <a:extLst>
              <a:ext uri="{FF2B5EF4-FFF2-40B4-BE49-F238E27FC236}">
                <a16:creationId xmlns:a16="http://schemas.microsoft.com/office/drawing/2014/main" id="{A0F718B3-5792-B644-B14B-6C2BB12BCA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8526B4C-0A64-C141-BBF2-B619D7E6F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49CD685-422F-7A4E-B1AD-7516B4618EE3}" type="slidenum">
              <a:rPr lang="en-US" smtClean="0"/>
              <a:pPr/>
              <a:t>‹#›</a:t>
            </a:fld>
            <a:endParaRPr lang="en-US"/>
          </a:p>
        </p:txBody>
      </p:sp>
    </p:spTree>
    <p:extLst>
      <p:ext uri="{BB962C8B-B14F-4D97-AF65-F5344CB8AC3E}">
        <p14:creationId xmlns:p14="http://schemas.microsoft.com/office/powerpoint/2010/main" val="3236534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5000"/>
        </a:lnSpc>
        <a:spcBef>
          <a:spcPts val="1000"/>
        </a:spcBef>
        <a:buFont typeface="Arial" panose="020B0604020202020204" pitchFamily="34" charset="0"/>
        <a:buChar char="•"/>
        <a:defRPr sz="28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5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5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movielens.org/" TargetMode="External"/><Relationship Id="rId2" Type="http://schemas.openxmlformats.org/officeDocument/2006/relationships/hyperlink" Target="http://files.grouplens.org/datasets/movielens/ml-20m.zi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ngonader/python-for-data-science-edx/blob/master/week-06-mini-project/imdb-movie-dataset-analysis-part-notebook.ipynb" TargetMode="External"/><Relationship Id="rId2" Type="http://schemas.openxmlformats.org/officeDocument/2006/relationships/hyperlink" Target="https://github.com/ingonader" TargetMode="External"/><Relationship Id="rId1" Type="http://schemas.openxmlformats.org/officeDocument/2006/relationships/slideLayout" Target="../slideLayouts/slideLayout2.xml"/><Relationship Id="rId4" Type="http://schemas.openxmlformats.org/officeDocument/2006/relationships/hyperlink" Target="https://github.com/ingonader/python-for-data-science-edx/blob/master/week-06-mini-project/imdb-movie-dataset-analysis.p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69BC-5D17-A04E-B7A8-D11F33913181}"/>
              </a:ext>
            </a:extLst>
          </p:cNvPr>
          <p:cNvSpPr>
            <a:spLocks noGrp="1"/>
          </p:cNvSpPr>
          <p:nvPr>
            <p:ph type="ctrTitle"/>
          </p:nvPr>
        </p:nvSpPr>
        <p:spPr/>
        <p:txBody>
          <a:bodyPr/>
          <a:lstStyle/>
          <a:p>
            <a:r>
              <a:rPr lang="en-US" dirty="0"/>
              <a:t>Movie Complexity </a:t>
            </a:r>
            <a:br>
              <a:rPr lang="en-US" dirty="0"/>
            </a:br>
            <a:r>
              <a:rPr lang="en-US" dirty="0"/>
              <a:t>and Ratings</a:t>
            </a:r>
          </a:p>
        </p:txBody>
      </p:sp>
      <p:sp>
        <p:nvSpPr>
          <p:cNvPr id="3" name="Subtitle 2">
            <a:extLst>
              <a:ext uri="{FF2B5EF4-FFF2-40B4-BE49-F238E27FC236}">
                <a16:creationId xmlns:a16="http://schemas.microsoft.com/office/drawing/2014/main" id="{1F988F79-380B-7D40-A918-4EB83CB8C68B}"/>
              </a:ext>
            </a:extLst>
          </p:cNvPr>
          <p:cNvSpPr>
            <a:spLocks noGrp="1"/>
          </p:cNvSpPr>
          <p:nvPr>
            <p:ph type="subTitle" idx="1"/>
          </p:nvPr>
        </p:nvSpPr>
        <p:spPr/>
        <p:txBody>
          <a:bodyPr/>
          <a:lstStyle/>
          <a:p>
            <a:r>
              <a:rPr lang="en-US" dirty="0"/>
              <a:t>Ingo Nader</a:t>
            </a:r>
          </a:p>
        </p:txBody>
      </p:sp>
    </p:spTree>
    <p:extLst>
      <p:ext uri="{BB962C8B-B14F-4D97-AF65-F5344CB8AC3E}">
        <p14:creationId xmlns:p14="http://schemas.microsoft.com/office/powerpoint/2010/main" val="145138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559C-99C0-5241-A56E-D23467D2DD1A}"/>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3E1764B5-6FC0-5F49-A92A-62ECB2B60FD4}"/>
              </a:ext>
            </a:extLst>
          </p:cNvPr>
          <p:cNvSpPr>
            <a:spLocks noGrp="1"/>
          </p:cNvSpPr>
          <p:nvPr>
            <p:ph idx="1"/>
          </p:nvPr>
        </p:nvSpPr>
        <p:spPr/>
        <p:txBody>
          <a:bodyPr>
            <a:noAutofit/>
          </a:bodyPr>
          <a:lstStyle/>
          <a:p>
            <a:pPr marL="0" indent="0">
              <a:buNone/>
            </a:pPr>
            <a:r>
              <a:rPr lang="en-US" dirty="0"/>
              <a:t>In the analysis, the IMDB movie dataset was used</a:t>
            </a:r>
            <a:r>
              <a:rPr lang="en-US" baseline="30000" dirty="0"/>
              <a:t>(1)</a:t>
            </a:r>
            <a:r>
              <a:rPr lang="en-US" dirty="0"/>
              <a:t>. It describes 5-star rating and free-text tagging activity from </a:t>
            </a:r>
            <a:r>
              <a:rPr lang="en-US" dirty="0" err="1"/>
              <a:t>MovieLens</a:t>
            </a:r>
            <a:r>
              <a:rPr lang="en-US" baseline="30000" dirty="0"/>
              <a:t>(2)</a:t>
            </a:r>
            <a:r>
              <a:rPr lang="en-US" dirty="0"/>
              <a:t>, a movie recommendation service. It contains 20000263 ratings and 465564 tag applications across 27278 movies. These data were created by 138493 users between January 09, 1995 and March 31, 2015.</a:t>
            </a:r>
          </a:p>
          <a:p>
            <a:pPr marL="0" indent="0">
              <a:buNone/>
            </a:pPr>
            <a:r>
              <a:rPr lang="en-US" dirty="0"/>
              <a:t>Of this dataset, two tabular files were used for the analysis:</a:t>
            </a:r>
          </a:p>
          <a:p>
            <a:r>
              <a:rPr lang="en-US" dirty="0" err="1">
                <a:latin typeface="Courier" pitchFamily="2" charset="0"/>
              </a:rPr>
              <a:t>movies.csv</a:t>
            </a:r>
            <a:r>
              <a:rPr lang="en-US" dirty="0"/>
              <a:t>: movie IDs and movie genres (and title – not used in this analysis)</a:t>
            </a:r>
          </a:p>
          <a:p>
            <a:r>
              <a:rPr lang="en-US" dirty="0" err="1">
                <a:latin typeface="Courier" pitchFamily="2" charset="0"/>
              </a:rPr>
              <a:t>ratings.csv</a:t>
            </a:r>
            <a:r>
              <a:rPr lang="en-US" dirty="0"/>
              <a:t>: movie IDs and ratings per user (and </a:t>
            </a:r>
            <a:r>
              <a:rPr lang="en-US" dirty="0" err="1"/>
              <a:t>userID</a:t>
            </a:r>
            <a:r>
              <a:rPr lang="en-US" dirty="0"/>
              <a:t>, timestamp – not used)</a:t>
            </a:r>
          </a:p>
          <a:p>
            <a:endParaRPr lang="en-US" dirty="0"/>
          </a:p>
          <a:p>
            <a:pPr marL="0" indent="0">
              <a:buNone/>
            </a:pPr>
            <a:endParaRPr lang="en-US" dirty="0"/>
          </a:p>
          <a:p>
            <a:pPr marL="0" indent="0">
              <a:buNone/>
            </a:pPr>
            <a:r>
              <a:rPr lang="en-US" dirty="0"/>
              <a:t>_____</a:t>
            </a:r>
          </a:p>
          <a:p>
            <a:pPr marL="0" indent="0">
              <a:buNone/>
            </a:pPr>
            <a:r>
              <a:rPr lang="en-US" baseline="30000" dirty="0"/>
              <a:t>(1) </a:t>
            </a:r>
            <a:r>
              <a:rPr lang="en-US" dirty="0"/>
              <a:t>available from: </a:t>
            </a:r>
            <a:r>
              <a:rPr lang="en-US" dirty="0">
                <a:hlinkClick r:id="rId2"/>
              </a:rPr>
              <a:t>http://files.grouplens.org/datasets/movielens/ml-20m.zip</a:t>
            </a:r>
            <a:endParaRPr lang="en-US" dirty="0"/>
          </a:p>
          <a:p>
            <a:pPr marL="0" indent="0">
              <a:buNone/>
            </a:pPr>
            <a:r>
              <a:rPr lang="en-US" baseline="30000" dirty="0"/>
              <a:t>(2) </a:t>
            </a:r>
            <a:r>
              <a:rPr lang="en-US" dirty="0">
                <a:hlinkClick r:id="rId3"/>
              </a:rPr>
              <a:t>http://movielens.org</a:t>
            </a:r>
            <a:endParaRPr lang="en-US" dirty="0"/>
          </a:p>
        </p:txBody>
      </p:sp>
    </p:spTree>
    <p:extLst>
      <p:ext uri="{BB962C8B-B14F-4D97-AF65-F5344CB8AC3E}">
        <p14:creationId xmlns:p14="http://schemas.microsoft.com/office/powerpoint/2010/main" val="3436037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C3E9-B45C-E94E-AB73-8934A753571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ED87CE6-AB9D-F246-AC90-9FC10A6515FB}"/>
              </a:ext>
            </a:extLst>
          </p:cNvPr>
          <p:cNvSpPr>
            <a:spLocks noGrp="1"/>
          </p:cNvSpPr>
          <p:nvPr>
            <p:ph idx="1"/>
          </p:nvPr>
        </p:nvSpPr>
        <p:spPr/>
        <p:txBody>
          <a:bodyPr>
            <a:noAutofit/>
          </a:bodyPr>
          <a:lstStyle/>
          <a:p>
            <a:pPr marL="0" indent="0">
              <a:buNone/>
            </a:pPr>
            <a:r>
              <a:rPr lang="en-US" dirty="0"/>
              <a:t>Personally, I find movies that are too simple not entertaining. I tend to like more complex movies better. Hence, in order to shed light on this in a more empirical way, I wanted to research the relationship between complexity and movie ratings, and find out whether my assumption holds for a more general population (i.e., in this dataset). </a:t>
            </a:r>
          </a:p>
          <a:p>
            <a:pPr marL="0" indent="0">
              <a:buNone/>
            </a:pPr>
            <a:r>
              <a:rPr lang="en-US" dirty="0"/>
              <a:t>The hypotheses that I was trying to investigate was that more complex movies are rated more positively.</a:t>
            </a:r>
          </a:p>
          <a:p>
            <a:pPr marL="0" indent="0">
              <a:buNone/>
            </a:pPr>
            <a:endParaRPr lang="en-US" dirty="0"/>
          </a:p>
        </p:txBody>
      </p:sp>
    </p:spTree>
    <p:extLst>
      <p:ext uri="{BB962C8B-B14F-4D97-AF65-F5344CB8AC3E}">
        <p14:creationId xmlns:p14="http://schemas.microsoft.com/office/powerpoint/2010/main" val="276369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E9FA-B0AC-C049-BEFB-E7022C0F586E}"/>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BA3627F0-951A-814D-9659-C67E56DA8793}"/>
              </a:ext>
            </a:extLst>
          </p:cNvPr>
          <p:cNvSpPr>
            <a:spLocks noGrp="1"/>
          </p:cNvSpPr>
          <p:nvPr>
            <p:ph idx="1"/>
          </p:nvPr>
        </p:nvSpPr>
        <p:spPr/>
        <p:txBody>
          <a:bodyPr>
            <a:noAutofit/>
          </a:bodyPr>
          <a:lstStyle/>
          <a:p>
            <a:pPr marL="0" indent="0">
              <a:buNone/>
            </a:pPr>
            <a:r>
              <a:rPr lang="en-US" dirty="0"/>
              <a:t>I tried to answer the following research questions in my work:</a:t>
            </a:r>
          </a:p>
          <a:p>
            <a:r>
              <a:rPr lang="en-US" dirty="0"/>
              <a:t>Is there a relationship between (average) movie rating and movie complexity?</a:t>
            </a:r>
          </a:p>
          <a:p>
            <a:r>
              <a:rPr lang="en-US" dirty="0"/>
              <a:t>Does this relationship vary for different movie genres?</a:t>
            </a:r>
          </a:p>
          <a:p>
            <a:endParaRPr lang="en-US" dirty="0"/>
          </a:p>
          <a:p>
            <a:pPr marL="0" indent="0">
              <a:buNone/>
            </a:pPr>
            <a:r>
              <a:rPr lang="en-US" b="1" dirty="0"/>
              <a:t>Movie complexity</a:t>
            </a:r>
            <a:r>
              <a:rPr lang="en-US" dirty="0"/>
              <a:t> was not measured directly (because it is not part of this dataset), but via a heuristic: It was assumed that more complex movies are categorized into more genres. Hence, the measure for complexity is the number of genres that the movie was associated with.</a:t>
            </a:r>
          </a:p>
          <a:p>
            <a:endParaRPr lang="en-US" dirty="0"/>
          </a:p>
        </p:txBody>
      </p:sp>
    </p:spTree>
    <p:extLst>
      <p:ext uri="{BB962C8B-B14F-4D97-AF65-F5344CB8AC3E}">
        <p14:creationId xmlns:p14="http://schemas.microsoft.com/office/powerpoint/2010/main" val="71729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a:xfrm>
            <a:off x="838200" y="1825625"/>
            <a:ext cx="6303917" cy="4351338"/>
          </a:xfrm>
        </p:spPr>
        <p:txBody>
          <a:bodyPr>
            <a:noAutofit/>
          </a:bodyPr>
          <a:lstStyle/>
          <a:p>
            <a:r>
              <a:rPr lang="en-US" dirty="0"/>
              <a:t>Overall, the hypothesis of a (linear) relationship between complexity and rating is not supported by data (Pearson correlation r = -0.02).</a:t>
            </a:r>
          </a:p>
          <a:p>
            <a:r>
              <a:rPr lang="en-US" dirty="0"/>
              <a:t>It seems that the variance of movie ratings varies with movie complexity:</a:t>
            </a:r>
          </a:p>
          <a:p>
            <a:pPr lvl="1"/>
            <a:r>
              <a:rPr lang="en-US" dirty="0"/>
              <a:t>Less complex moves have higher spread of ratings, ranging from 0.5 to 5.0.</a:t>
            </a:r>
          </a:p>
          <a:p>
            <a:pPr lvl="1"/>
            <a:r>
              <a:rPr lang="en-US" dirty="0"/>
              <a:t>More complex movies have lower spread of average ratings.</a:t>
            </a:r>
          </a:p>
        </p:txBody>
      </p:sp>
      <p:pic>
        <p:nvPicPr>
          <p:cNvPr id="6" name="Picture 5">
            <a:extLst>
              <a:ext uri="{FF2B5EF4-FFF2-40B4-BE49-F238E27FC236}">
                <a16:creationId xmlns:a16="http://schemas.microsoft.com/office/drawing/2014/main" id="{3E56F374-0A99-C240-ABBE-CD0A277CC1D9}"/>
              </a:ext>
            </a:extLst>
          </p:cNvPr>
          <p:cNvPicPr>
            <a:picLocks noChangeAspect="1"/>
          </p:cNvPicPr>
          <p:nvPr/>
        </p:nvPicPr>
        <p:blipFill>
          <a:blip r:embed="rId2"/>
          <a:stretch>
            <a:fillRect/>
          </a:stretch>
        </p:blipFill>
        <p:spPr>
          <a:xfrm>
            <a:off x="7142117" y="365125"/>
            <a:ext cx="4762500" cy="5003800"/>
          </a:xfrm>
          <a:prstGeom prst="rect">
            <a:avLst/>
          </a:prstGeom>
        </p:spPr>
      </p:pic>
      <p:sp>
        <p:nvSpPr>
          <p:cNvPr id="7" name="Content Placeholder 2">
            <a:extLst>
              <a:ext uri="{FF2B5EF4-FFF2-40B4-BE49-F238E27FC236}">
                <a16:creationId xmlns:a16="http://schemas.microsoft.com/office/drawing/2014/main" id="{E13F21A6-79B7-A44E-AC06-4290BC988535}"/>
              </a:ext>
            </a:extLst>
          </p:cNvPr>
          <p:cNvSpPr txBox="1">
            <a:spLocks/>
          </p:cNvSpPr>
          <p:nvPr/>
        </p:nvSpPr>
        <p:spPr>
          <a:xfrm>
            <a:off x="7142117" y="5368925"/>
            <a:ext cx="4762500" cy="13773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Figure</a:t>
            </a:r>
            <a:r>
              <a:rPr lang="en-US" sz="1400" dirty="0"/>
              <a:t>: Movie ratings averaged over all users for each movie, complexity as measured by the number of genres indicated for each movie. Data is jittered to better show spread (random jitter added for ratings: ±0.1; for complexity: ±0.4). Red line depicts a linear regression model fitted to the data in the plot. Slope of line corresponds to correlation.</a:t>
            </a:r>
          </a:p>
        </p:txBody>
      </p:sp>
    </p:spTree>
    <p:extLst>
      <p:ext uri="{BB962C8B-B14F-4D97-AF65-F5344CB8AC3E}">
        <p14:creationId xmlns:p14="http://schemas.microsoft.com/office/powerpoint/2010/main" val="21110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a:t>
            </a:r>
          </a:p>
        </p:txBody>
      </p:sp>
      <p:pic>
        <p:nvPicPr>
          <p:cNvPr id="5" name="Content Placeholder 4">
            <a:extLst>
              <a:ext uri="{FF2B5EF4-FFF2-40B4-BE49-F238E27FC236}">
                <a16:creationId xmlns:a16="http://schemas.microsoft.com/office/drawing/2014/main" id="{996FCC61-29C1-8A48-8B39-4864FFB50626}"/>
              </a:ext>
            </a:extLst>
          </p:cNvPr>
          <p:cNvPicPr>
            <a:picLocks noGrp="1" noChangeAspect="1"/>
          </p:cNvPicPr>
          <p:nvPr>
            <p:ph idx="1"/>
          </p:nvPr>
        </p:nvPicPr>
        <p:blipFill>
          <a:blip r:embed="rId2"/>
          <a:stretch>
            <a:fillRect/>
          </a:stretch>
        </p:blipFill>
        <p:spPr>
          <a:xfrm>
            <a:off x="10032012" y="11901"/>
            <a:ext cx="2147846" cy="2256670"/>
          </a:xfrm>
        </p:spPr>
      </p:pic>
      <p:pic>
        <p:nvPicPr>
          <p:cNvPr id="11" name="Picture 10">
            <a:extLst>
              <a:ext uri="{FF2B5EF4-FFF2-40B4-BE49-F238E27FC236}">
                <a16:creationId xmlns:a16="http://schemas.microsoft.com/office/drawing/2014/main" id="{4E673C00-96C5-1247-A3D1-6E1ED8BA47AF}"/>
              </a:ext>
            </a:extLst>
          </p:cNvPr>
          <p:cNvPicPr>
            <a:picLocks noChangeAspect="1"/>
          </p:cNvPicPr>
          <p:nvPr/>
        </p:nvPicPr>
        <p:blipFill>
          <a:blip r:embed="rId3"/>
          <a:stretch>
            <a:fillRect/>
          </a:stretch>
        </p:blipFill>
        <p:spPr>
          <a:xfrm>
            <a:off x="10027226" y="2263233"/>
            <a:ext cx="2153265" cy="2262364"/>
          </a:xfrm>
          <a:prstGeom prst="rect">
            <a:avLst/>
          </a:prstGeom>
        </p:spPr>
      </p:pic>
      <p:pic>
        <p:nvPicPr>
          <p:cNvPr id="25" name="Picture 24">
            <a:extLst>
              <a:ext uri="{FF2B5EF4-FFF2-40B4-BE49-F238E27FC236}">
                <a16:creationId xmlns:a16="http://schemas.microsoft.com/office/drawing/2014/main" id="{629C9D59-0F7F-E141-8C79-866B6B310B0A}"/>
              </a:ext>
            </a:extLst>
          </p:cNvPr>
          <p:cNvPicPr>
            <a:picLocks noChangeAspect="1"/>
          </p:cNvPicPr>
          <p:nvPr/>
        </p:nvPicPr>
        <p:blipFill>
          <a:blip r:embed="rId4"/>
          <a:stretch>
            <a:fillRect/>
          </a:stretch>
        </p:blipFill>
        <p:spPr>
          <a:xfrm>
            <a:off x="7878748" y="9054"/>
            <a:ext cx="2153265" cy="2262364"/>
          </a:xfrm>
          <a:prstGeom prst="rect">
            <a:avLst/>
          </a:prstGeom>
        </p:spPr>
      </p:pic>
      <p:pic>
        <p:nvPicPr>
          <p:cNvPr id="35" name="Picture 34">
            <a:extLst>
              <a:ext uri="{FF2B5EF4-FFF2-40B4-BE49-F238E27FC236}">
                <a16:creationId xmlns:a16="http://schemas.microsoft.com/office/drawing/2014/main" id="{A1B030AC-2618-0547-913A-AE9A8429F287}"/>
              </a:ext>
            </a:extLst>
          </p:cNvPr>
          <p:cNvPicPr>
            <a:picLocks noChangeAspect="1"/>
          </p:cNvPicPr>
          <p:nvPr/>
        </p:nvPicPr>
        <p:blipFill>
          <a:blip r:embed="rId5"/>
          <a:stretch>
            <a:fillRect/>
          </a:stretch>
        </p:blipFill>
        <p:spPr>
          <a:xfrm>
            <a:off x="7882903" y="2274265"/>
            <a:ext cx="2153265" cy="2262364"/>
          </a:xfrm>
          <a:prstGeom prst="rect">
            <a:avLst/>
          </a:prstGeom>
        </p:spPr>
      </p:pic>
      <p:pic>
        <p:nvPicPr>
          <p:cNvPr id="37" name="Picture 36">
            <a:extLst>
              <a:ext uri="{FF2B5EF4-FFF2-40B4-BE49-F238E27FC236}">
                <a16:creationId xmlns:a16="http://schemas.microsoft.com/office/drawing/2014/main" id="{4F9FE750-3921-644A-85D7-8C4933F22982}"/>
              </a:ext>
            </a:extLst>
          </p:cNvPr>
          <p:cNvPicPr>
            <a:picLocks noChangeAspect="1"/>
          </p:cNvPicPr>
          <p:nvPr/>
        </p:nvPicPr>
        <p:blipFill>
          <a:blip r:embed="rId6"/>
          <a:stretch>
            <a:fillRect/>
          </a:stretch>
        </p:blipFill>
        <p:spPr>
          <a:xfrm>
            <a:off x="7878748" y="4496093"/>
            <a:ext cx="2153265" cy="2262364"/>
          </a:xfrm>
          <a:prstGeom prst="rect">
            <a:avLst/>
          </a:prstGeom>
        </p:spPr>
      </p:pic>
      <p:sp>
        <p:nvSpPr>
          <p:cNvPr id="17" name="Content Placeholder 2">
            <a:extLst>
              <a:ext uri="{FF2B5EF4-FFF2-40B4-BE49-F238E27FC236}">
                <a16:creationId xmlns:a16="http://schemas.microsoft.com/office/drawing/2014/main" id="{F12A078E-D3AF-8848-A42F-D85B38A84C1B}"/>
              </a:ext>
            </a:extLst>
          </p:cNvPr>
          <p:cNvSpPr txBox="1">
            <a:spLocks/>
          </p:cNvSpPr>
          <p:nvPr/>
        </p:nvSpPr>
        <p:spPr>
          <a:xfrm>
            <a:off x="838200" y="1825625"/>
            <a:ext cx="491120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 genres show slight correlations of complexity and movie rating (higher complexity associated with higher ratings)</a:t>
            </a:r>
          </a:p>
          <a:p>
            <a:r>
              <a:rPr lang="en-US" dirty="0"/>
              <a:t>6 Genres have correlations </a:t>
            </a:r>
            <a:br>
              <a:rPr lang="en-US" dirty="0"/>
            </a:br>
            <a:r>
              <a:rPr lang="en-US" dirty="0"/>
              <a:t>greater than 0.10 (see table and figure on the right)</a:t>
            </a:r>
          </a:p>
          <a:p>
            <a:r>
              <a:rPr lang="en-US" dirty="0"/>
              <a:t>Highest correlation for the horror genre (r = 0.184)</a:t>
            </a:r>
          </a:p>
        </p:txBody>
      </p:sp>
      <p:sp>
        <p:nvSpPr>
          <p:cNvPr id="18" name="Content Placeholder 2">
            <a:extLst>
              <a:ext uri="{FF2B5EF4-FFF2-40B4-BE49-F238E27FC236}">
                <a16:creationId xmlns:a16="http://schemas.microsoft.com/office/drawing/2014/main" id="{A973313E-277D-E141-9F39-14A244EE8AFE}"/>
              </a:ext>
            </a:extLst>
          </p:cNvPr>
          <p:cNvSpPr txBox="1">
            <a:spLocks/>
          </p:cNvSpPr>
          <p:nvPr/>
        </p:nvSpPr>
        <p:spPr>
          <a:xfrm>
            <a:off x="838200" y="4934585"/>
            <a:ext cx="7006158" cy="1812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Table</a:t>
            </a:r>
            <a:r>
              <a:rPr lang="en-US" sz="1400" dirty="0"/>
              <a:t>: Pearson correlations (r) and sample sizes (n) within each genre subgroup. Each subgroup contains data of any movie that was associated with the respective genre (i.e., multiple plots might contain the same movie, if associated with multiple genres)</a:t>
            </a:r>
            <a:endParaRPr lang="en-US" sz="1400" b="1" dirty="0"/>
          </a:p>
          <a:p>
            <a:pPr marL="0" indent="0">
              <a:buNone/>
            </a:pPr>
            <a:r>
              <a:rPr lang="en-US" sz="1400" b="1" dirty="0"/>
              <a:t>Figure</a:t>
            </a:r>
            <a:r>
              <a:rPr lang="en-US" sz="1400" dirty="0"/>
              <a:t>: Movie ratings and complexity per genre. Each subplot contains data of any movie that was associated with the respective genre. As in main plot, data is jittered and the red line depicts a linear regression model fitted to the data in the plot. All subplots use the same axis limits for better comparability.</a:t>
            </a:r>
          </a:p>
        </p:txBody>
      </p:sp>
      <p:graphicFrame>
        <p:nvGraphicFramePr>
          <p:cNvPr id="14" name="Table 13">
            <a:extLst>
              <a:ext uri="{FF2B5EF4-FFF2-40B4-BE49-F238E27FC236}">
                <a16:creationId xmlns:a16="http://schemas.microsoft.com/office/drawing/2014/main" id="{40483EBA-BF9C-C840-8091-567E797D3D76}"/>
              </a:ext>
            </a:extLst>
          </p:cNvPr>
          <p:cNvGraphicFramePr>
            <a:graphicFrameLocks noGrp="1"/>
          </p:cNvGraphicFramePr>
          <p:nvPr>
            <p:extLst>
              <p:ext uri="{D42A27DB-BD31-4B8C-83A1-F6EECF244321}">
                <p14:modId xmlns:p14="http://schemas.microsoft.com/office/powerpoint/2010/main" val="1622125048"/>
              </p:ext>
            </p:extLst>
          </p:nvPr>
        </p:nvGraphicFramePr>
        <p:xfrm>
          <a:off x="5869905" y="120154"/>
          <a:ext cx="1912266" cy="4440640"/>
        </p:xfrm>
        <a:graphic>
          <a:graphicData uri="http://schemas.openxmlformats.org/drawingml/2006/table">
            <a:tbl>
              <a:tblPr>
                <a:tableStyleId>{2A488322-F2BA-4B5B-9748-0D474271808F}</a:tableStyleId>
              </a:tblPr>
              <a:tblGrid>
                <a:gridCol w="910472">
                  <a:extLst>
                    <a:ext uri="{9D8B030D-6E8A-4147-A177-3AD203B41FA5}">
                      <a16:colId xmlns:a16="http://schemas.microsoft.com/office/drawing/2014/main" val="1039586417"/>
                    </a:ext>
                  </a:extLst>
                </a:gridCol>
                <a:gridCol w="497722">
                  <a:extLst>
                    <a:ext uri="{9D8B030D-6E8A-4147-A177-3AD203B41FA5}">
                      <a16:colId xmlns:a16="http://schemas.microsoft.com/office/drawing/2014/main" val="1152432747"/>
                    </a:ext>
                  </a:extLst>
                </a:gridCol>
                <a:gridCol w="504072">
                  <a:extLst>
                    <a:ext uri="{9D8B030D-6E8A-4147-A177-3AD203B41FA5}">
                      <a16:colId xmlns:a16="http://schemas.microsoft.com/office/drawing/2014/main" val="653625549"/>
                    </a:ext>
                  </a:extLst>
                </a:gridCol>
              </a:tblGrid>
              <a:tr h="217567">
                <a:tc>
                  <a:txBody>
                    <a:bodyPr/>
                    <a:lstStyle/>
                    <a:p>
                      <a:r>
                        <a:rPr lang="en-US" sz="1100" b="1" dirty="0"/>
                        <a:t>Genre</a:t>
                      </a:r>
                    </a:p>
                  </a:txBody>
                  <a:tcPr marL="54392" marR="54392" marT="27196" marB="27196" anchor="ctr">
                    <a:lnB w="12700" cap="flat" cmpd="sng" algn="ctr">
                      <a:solidFill>
                        <a:schemeClr val="tx1"/>
                      </a:solidFill>
                      <a:prstDash val="solid"/>
                      <a:round/>
                      <a:headEnd type="none" w="med" len="med"/>
                      <a:tailEnd type="none" w="med" len="med"/>
                    </a:lnB>
                  </a:tcPr>
                </a:tc>
                <a:tc>
                  <a:txBody>
                    <a:bodyPr/>
                    <a:lstStyle/>
                    <a:p>
                      <a:r>
                        <a:rPr lang="en-US" sz="1100" b="1" dirty="0"/>
                        <a:t>n</a:t>
                      </a:r>
                    </a:p>
                  </a:txBody>
                  <a:tcPr marL="54392" marR="54392" marT="27196" marB="27196" anchor="ctr">
                    <a:lnB w="12700" cap="flat" cmpd="sng" algn="ctr">
                      <a:solidFill>
                        <a:schemeClr val="tx1"/>
                      </a:solidFill>
                      <a:prstDash val="solid"/>
                      <a:round/>
                      <a:headEnd type="none" w="med" len="med"/>
                      <a:tailEnd type="none" w="med" len="med"/>
                    </a:lnB>
                  </a:tcPr>
                </a:tc>
                <a:tc>
                  <a:txBody>
                    <a:bodyPr/>
                    <a:lstStyle/>
                    <a:p>
                      <a:r>
                        <a:rPr lang="en-US" sz="1100" b="1" dirty="0"/>
                        <a:t>r</a:t>
                      </a:r>
                    </a:p>
                  </a:txBody>
                  <a:tcPr marL="54392" marR="54392" marT="27196" marB="2719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508214"/>
                  </a:ext>
                </a:extLst>
              </a:tr>
              <a:tr h="217567">
                <a:tc>
                  <a:txBody>
                    <a:bodyPr/>
                    <a:lstStyle/>
                    <a:p>
                      <a:r>
                        <a:rPr lang="en-US" sz="1100"/>
                        <a:t>Horror</a:t>
                      </a:r>
                    </a:p>
                  </a:txBody>
                  <a:tcPr marL="54392" marR="54392" marT="27196" marB="27196" anchor="ctr">
                    <a:lnT w="12700" cap="flat" cmpd="sng" algn="ctr">
                      <a:solidFill>
                        <a:schemeClr val="tx1"/>
                      </a:solidFill>
                      <a:prstDash val="solid"/>
                      <a:round/>
                      <a:headEnd type="none" w="med" len="med"/>
                      <a:tailEnd type="none" w="med" len="med"/>
                    </a:lnT>
                  </a:tcPr>
                </a:tc>
                <a:tc>
                  <a:txBody>
                    <a:bodyPr/>
                    <a:lstStyle/>
                    <a:p>
                      <a:r>
                        <a:rPr lang="en-US" sz="1100"/>
                        <a:t>2611</a:t>
                      </a:r>
                    </a:p>
                  </a:txBody>
                  <a:tcPr marL="54392" marR="54392" marT="27196" marB="27196" anchor="ctr">
                    <a:lnT w="12700" cap="flat" cmpd="sng" algn="ctr">
                      <a:solidFill>
                        <a:schemeClr val="tx1"/>
                      </a:solidFill>
                      <a:prstDash val="solid"/>
                      <a:round/>
                      <a:headEnd type="none" w="med" len="med"/>
                      <a:tailEnd type="none" w="med" len="med"/>
                    </a:lnT>
                  </a:tcPr>
                </a:tc>
                <a:tc>
                  <a:txBody>
                    <a:bodyPr/>
                    <a:lstStyle/>
                    <a:p>
                      <a:r>
                        <a:rPr lang="en-US" sz="1100"/>
                        <a:t>0.184</a:t>
                      </a:r>
                    </a:p>
                  </a:txBody>
                  <a:tcPr marL="54392" marR="54392" marT="27196" marB="2719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1071228"/>
                  </a:ext>
                </a:extLst>
              </a:tr>
              <a:tr h="217567">
                <a:tc>
                  <a:txBody>
                    <a:bodyPr/>
                    <a:lstStyle/>
                    <a:p>
                      <a:r>
                        <a:rPr lang="en-US" sz="1100"/>
                        <a:t>Action</a:t>
                      </a:r>
                    </a:p>
                  </a:txBody>
                  <a:tcPr marL="54392" marR="54392" marT="27196" marB="27196" anchor="ctr"/>
                </a:tc>
                <a:tc>
                  <a:txBody>
                    <a:bodyPr/>
                    <a:lstStyle/>
                    <a:p>
                      <a:r>
                        <a:rPr lang="en-US" sz="1100" dirty="0"/>
                        <a:t>3520</a:t>
                      </a:r>
                    </a:p>
                  </a:txBody>
                  <a:tcPr marL="54392" marR="54392" marT="27196" marB="27196" anchor="ctr"/>
                </a:tc>
                <a:tc>
                  <a:txBody>
                    <a:bodyPr/>
                    <a:lstStyle/>
                    <a:p>
                      <a:r>
                        <a:rPr lang="en-US" sz="1100"/>
                        <a:t>0.161</a:t>
                      </a:r>
                    </a:p>
                  </a:txBody>
                  <a:tcPr marL="54392" marR="54392" marT="27196" marB="27196" anchor="ctr"/>
                </a:tc>
                <a:extLst>
                  <a:ext uri="{0D108BD9-81ED-4DB2-BD59-A6C34878D82A}">
                    <a16:rowId xmlns:a16="http://schemas.microsoft.com/office/drawing/2014/main" val="1614025512"/>
                  </a:ext>
                </a:extLst>
              </a:tr>
              <a:tr h="217567">
                <a:tc>
                  <a:txBody>
                    <a:bodyPr/>
                    <a:lstStyle/>
                    <a:p>
                      <a:r>
                        <a:rPr lang="en-US" sz="1100"/>
                        <a:t>Sci-Fi</a:t>
                      </a:r>
                    </a:p>
                  </a:txBody>
                  <a:tcPr marL="54392" marR="54392" marT="27196" marB="27196" anchor="ctr"/>
                </a:tc>
                <a:tc>
                  <a:txBody>
                    <a:bodyPr/>
                    <a:lstStyle/>
                    <a:p>
                      <a:r>
                        <a:rPr lang="en-US" sz="1100"/>
                        <a:t>1743</a:t>
                      </a:r>
                    </a:p>
                  </a:txBody>
                  <a:tcPr marL="54392" marR="54392" marT="27196" marB="27196" anchor="ctr"/>
                </a:tc>
                <a:tc>
                  <a:txBody>
                    <a:bodyPr/>
                    <a:lstStyle/>
                    <a:p>
                      <a:r>
                        <a:rPr lang="en-US" sz="1100"/>
                        <a:t>0.150</a:t>
                      </a:r>
                    </a:p>
                  </a:txBody>
                  <a:tcPr marL="54392" marR="54392" marT="27196" marB="27196" anchor="ctr"/>
                </a:tc>
                <a:extLst>
                  <a:ext uri="{0D108BD9-81ED-4DB2-BD59-A6C34878D82A}">
                    <a16:rowId xmlns:a16="http://schemas.microsoft.com/office/drawing/2014/main" val="464146401"/>
                  </a:ext>
                </a:extLst>
              </a:tr>
              <a:tr h="217567">
                <a:tc>
                  <a:txBody>
                    <a:bodyPr/>
                    <a:lstStyle/>
                    <a:p>
                      <a:r>
                        <a:rPr lang="en-US" sz="1100"/>
                        <a:t>Children</a:t>
                      </a:r>
                    </a:p>
                  </a:txBody>
                  <a:tcPr marL="54392" marR="54392" marT="27196" marB="27196" anchor="ctr"/>
                </a:tc>
                <a:tc>
                  <a:txBody>
                    <a:bodyPr/>
                    <a:lstStyle/>
                    <a:p>
                      <a:r>
                        <a:rPr lang="en-US" sz="1100"/>
                        <a:t>1139</a:t>
                      </a:r>
                    </a:p>
                  </a:txBody>
                  <a:tcPr marL="54392" marR="54392" marT="27196" marB="27196" anchor="ctr"/>
                </a:tc>
                <a:tc>
                  <a:txBody>
                    <a:bodyPr/>
                    <a:lstStyle/>
                    <a:p>
                      <a:r>
                        <a:rPr lang="en-US" sz="1100"/>
                        <a:t>0.128</a:t>
                      </a:r>
                    </a:p>
                  </a:txBody>
                  <a:tcPr marL="54392" marR="54392" marT="27196" marB="27196" anchor="ctr"/>
                </a:tc>
                <a:extLst>
                  <a:ext uri="{0D108BD9-81ED-4DB2-BD59-A6C34878D82A}">
                    <a16:rowId xmlns:a16="http://schemas.microsoft.com/office/drawing/2014/main" val="2057375192"/>
                  </a:ext>
                </a:extLst>
              </a:tr>
              <a:tr h="217567">
                <a:tc>
                  <a:txBody>
                    <a:bodyPr/>
                    <a:lstStyle/>
                    <a:p>
                      <a:r>
                        <a:rPr lang="en-US" sz="1100"/>
                        <a:t>Thriller</a:t>
                      </a:r>
                    </a:p>
                  </a:txBody>
                  <a:tcPr marL="54392" marR="54392" marT="27196" marB="27196" anchor="ctr"/>
                </a:tc>
                <a:tc>
                  <a:txBody>
                    <a:bodyPr/>
                    <a:lstStyle/>
                    <a:p>
                      <a:r>
                        <a:rPr lang="en-US" sz="1100"/>
                        <a:t>4178</a:t>
                      </a:r>
                    </a:p>
                  </a:txBody>
                  <a:tcPr marL="54392" marR="54392" marT="27196" marB="27196" anchor="ctr"/>
                </a:tc>
                <a:tc>
                  <a:txBody>
                    <a:bodyPr/>
                    <a:lstStyle/>
                    <a:p>
                      <a:r>
                        <a:rPr lang="en-US" sz="1100"/>
                        <a:t>0.118</a:t>
                      </a:r>
                    </a:p>
                  </a:txBody>
                  <a:tcPr marL="54392" marR="54392" marT="27196" marB="27196" anchor="ctr"/>
                </a:tc>
                <a:extLst>
                  <a:ext uri="{0D108BD9-81ED-4DB2-BD59-A6C34878D82A}">
                    <a16:rowId xmlns:a16="http://schemas.microsoft.com/office/drawing/2014/main" val="525967262"/>
                  </a:ext>
                </a:extLst>
              </a:tr>
              <a:tr h="217567">
                <a:tc>
                  <a:txBody>
                    <a:bodyPr/>
                    <a:lstStyle/>
                    <a:p>
                      <a:r>
                        <a:rPr lang="en-US" sz="1100"/>
                        <a:t>Mystery</a:t>
                      </a:r>
                    </a:p>
                  </a:txBody>
                  <a:tcPr marL="54392" marR="54392" marT="27196" marB="27196" anchor="ctr"/>
                </a:tc>
                <a:tc>
                  <a:txBody>
                    <a:bodyPr/>
                    <a:lstStyle/>
                    <a:p>
                      <a:r>
                        <a:rPr lang="en-US" sz="1100"/>
                        <a:t>1514</a:t>
                      </a:r>
                    </a:p>
                  </a:txBody>
                  <a:tcPr marL="54392" marR="54392" marT="27196" marB="27196" anchor="ctr"/>
                </a:tc>
                <a:tc>
                  <a:txBody>
                    <a:bodyPr/>
                    <a:lstStyle/>
                    <a:p>
                      <a:r>
                        <a:rPr lang="en-US" sz="1100"/>
                        <a:t>0.108</a:t>
                      </a:r>
                    </a:p>
                  </a:txBody>
                  <a:tcPr marL="54392" marR="54392" marT="27196" marB="27196" anchor="ctr"/>
                </a:tc>
                <a:extLst>
                  <a:ext uri="{0D108BD9-81ED-4DB2-BD59-A6C34878D82A}">
                    <a16:rowId xmlns:a16="http://schemas.microsoft.com/office/drawing/2014/main" val="2163737756"/>
                  </a:ext>
                </a:extLst>
              </a:tr>
              <a:tr h="217567">
                <a:tc>
                  <a:txBody>
                    <a:bodyPr/>
                    <a:lstStyle/>
                    <a:p>
                      <a:r>
                        <a:rPr lang="en-US" sz="1100"/>
                        <a:t>Animation</a:t>
                      </a:r>
                    </a:p>
                  </a:txBody>
                  <a:tcPr marL="54392" marR="54392" marT="27196" marB="27196" anchor="ctr"/>
                </a:tc>
                <a:tc>
                  <a:txBody>
                    <a:bodyPr/>
                    <a:lstStyle/>
                    <a:p>
                      <a:r>
                        <a:rPr lang="en-US" sz="1100"/>
                        <a:t>1027</a:t>
                      </a:r>
                    </a:p>
                  </a:txBody>
                  <a:tcPr marL="54392" marR="54392" marT="27196" marB="27196" anchor="ctr"/>
                </a:tc>
                <a:tc>
                  <a:txBody>
                    <a:bodyPr/>
                    <a:lstStyle/>
                    <a:p>
                      <a:r>
                        <a:rPr lang="en-US" sz="1100"/>
                        <a:t>0.097</a:t>
                      </a:r>
                    </a:p>
                  </a:txBody>
                  <a:tcPr marL="54392" marR="54392" marT="27196" marB="27196" anchor="ctr"/>
                </a:tc>
                <a:extLst>
                  <a:ext uri="{0D108BD9-81ED-4DB2-BD59-A6C34878D82A}">
                    <a16:rowId xmlns:a16="http://schemas.microsoft.com/office/drawing/2014/main" val="3448831466"/>
                  </a:ext>
                </a:extLst>
              </a:tr>
              <a:tr h="217567">
                <a:tc>
                  <a:txBody>
                    <a:bodyPr/>
                    <a:lstStyle/>
                    <a:p>
                      <a:r>
                        <a:rPr lang="en-US" sz="1100"/>
                        <a:t>IMAX</a:t>
                      </a:r>
                    </a:p>
                  </a:txBody>
                  <a:tcPr marL="54392" marR="54392" marT="27196" marB="27196" anchor="ctr"/>
                </a:tc>
                <a:tc>
                  <a:txBody>
                    <a:bodyPr/>
                    <a:lstStyle/>
                    <a:p>
                      <a:r>
                        <a:rPr lang="en-US" sz="1100"/>
                        <a:t>196</a:t>
                      </a:r>
                    </a:p>
                  </a:txBody>
                  <a:tcPr marL="54392" marR="54392" marT="27196" marB="27196" anchor="ctr"/>
                </a:tc>
                <a:tc>
                  <a:txBody>
                    <a:bodyPr/>
                    <a:lstStyle/>
                    <a:p>
                      <a:r>
                        <a:rPr lang="en-US" sz="1100"/>
                        <a:t>0.096</a:t>
                      </a:r>
                    </a:p>
                  </a:txBody>
                  <a:tcPr marL="54392" marR="54392" marT="27196" marB="27196" anchor="ctr"/>
                </a:tc>
                <a:extLst>
                  <a:ext uri="{0D108BD9-81ED-4DB2-BD59-A6C34878D82A}">
                    <a16:rowId xmlns:a16="http://schemas.microsoft.com/office/drawing/2014/main" val="1826772611"/>
                  </a:ext>
                </a:extLst>
              </a:tr>
              <a:tr h="217567">
                <a:tc>
                  <a:txBody>
                    <a:bodyPr/>
                    <a:lstStyle/>
                    <a:p>
                      <a:r>
                        <a:rPr lang="en-US" sz="1100"/>
                        <a:t>Comedy</a:t>
                      </a:r>
                    </a:p>
                  </a:txBody>
                  <a:tcPr marL="54392" marR="54392" marT="27196" marB="27196" anchor="ctr"/>
                </a:tc>
                <a:tc>
                  <a:txBody>
                    <a:bodyPr/>
                    <a:lstStyle/>
                    <a:p>
                      <a:r>
                        <a:rPr lang="en-US" sz="1100"/>
                        <a:t>8374</a:t>
                      </a:r>
                    </a:p>
                  </a:txBody>
                  <a:tcPr marL="54392" marR="54392" marT="27196" marB="27196" anchor="ctr"/>
                </a:tc>
                <a:tc>
                  <a:txBody>
                    <a:bodyPr/>
                    <a:lstStyle/>
                    <a:p>
                      <a:r>
                        <a:rPr lang="en-US" sz="1100"/>
                        <a:t>0.092</a:t>
                      </a:r>
                    </a:p>
                  </a:txBody>
                  <a:tcPr marL="54392" marR="54392" marT="27196" marB="27196" anchor="ctr"/>
                </a:tc>
                <a:extLst>
                  <a:ext uri="{0D108BD9-81ED-4DB2-BD59-A6C34878D82A}">
                    <a16:rowId xmlns:a16="http://schemas.microsoft.com/office/drawing/2014/main" val="1333124213"/>
                  </a:ext>
                </a:extLst>
              </a:tr>
              <a:tr h="217567">
                <a:tc>
                  <a:txBody>
                    <a:bodyPr/>
                    <a:lstStyle/>
                    <a:p>
                      <a:r>
                        <a:rPr lang="en-US" sz="1100"/>
                        <a:t>Western</a:t>
                      </a:r>
                    </a:p>
                  </a:txBody>
                  <a:tcPr marL="54392" marR="54392" marT="27196" marB="27196" anchor="ctr"/>
                </a:tc>
                <a:tc>
                  <a:txBody>
                    <a:bodyPr/>
                    <a:lstStyle/>
                    <a:p>
                      <a:r>
                        <a:rPr lang="en-US" sz="1100"/>
                        <a:t>676</a:t>
                      </a:r>
                    </a:p>
                  </a:txBody>
                  <a:tcPr marL="54392" marR="54392" marT="27196" marB="27196" anchor="ctr"/>
                </a:tc>
                <a:tc>
                  <a:txBody>
                    <a:bodyPr/>
                    <a:lstStyle/>
                    <a:p>
                      <a:r>
                        <a:rPr lang="en-US" sz="1100"/>
                        <a:t>0.090</a:t>
                      </a:r>
                    </a:p>
                  </a:txBody>
                  <a:tcPr marL="54392" marR="54392" marT="27196" marB="27196" anchor="ctr"/>
                </a:tc>
                <a:extLst>
                  <a:ext uri="{0D108BD9-81ED-4DB2-BD59-A6C34878D82A}">
                    <a16:rowId xmlns:a16="http://schemas.microsoft.com/office/drawing/2014/main" val="3410086021"/>
                  </a:ext>
                </a:extLst>
              </a:tr>
              <a:tr h="217567">
                <a:tc>
                  <a:txBody>
                    <a:bodyPr/>
                    <a:lstStyle/>
                    <a:p>
                      <a:r>
                        <a:rPr lang="en-US" sz="1100"/>
                        <a:t>Musical</a:t>
                      </a:r>
                    </a:p>
                  </a:txBody>
                  <a:tcPr marL="54392" marR="54392" marT="27196" marB="27196" anchor="ctr"/>
                </a:tc>
                <a:tc>
                  <a:txBody>
                    <a:bodyPr/>
                    <a:lstStyle/>
                    <a:p>
                      <a:r>
                        <a:rPr lang="en-US" sz="1100"/>
                        <a:t>1036</a:t>
                      </a:r>
                    </a:p>
                  </a:txBody>
                  <a:tcPr marL="54392" marR="54392" marT="27196" marB="27196" anchor="ctr"/>
                </a:tc>
                <a:tc>
                  <a:txBody>
                    <a:bodyPr/>
                    <a:lstStyle/>
                    <a:p>
                      <a:r>
                        <a:rPr lang="en-US" sz="1100"/>
                        <a:t>0.059</a:t>
                      </a:r>
                    </a:p>
                  </a:txBody>
                  <a:tcPr marL="54392" marR="54392" marT="27196" marB="27196" anchor="ctr"/>
                </a:tc>
                <a:extLst>
                  <a:ext uri="{0D108BD9-81ED-4DB2-BD59-A6C34878D82A}">
                    <a16:rowId xmlns:a16="http://schemas.microsoft.com/office/drawing/2014/main" val="1490181040"/>
                  </a:ext>
                </a:extLst>
              </a:tr>
              <a:tr h="217567">
                <a:tc>
                  <a:txBody>
                    <a:bodyPr/>
                    <a:lstStyle/>
                    <a:p>
                      <a:r>
                        <a:rPr lang="en-US" sz="1100"/>
                        <a:t>Adventure</a:t>
                      </a:r>
                    </a:p>
                  </a:txBody>
                  <a:tcPr marL="54392" marR="54392" marT="27196" marB="27196" anchor="ctr"/>
                </a:tc>
                <a:tc>
                  <a:txBody>
                    <a:bodyPr/>
                    <a:lstStyle/>
                    <a:p>
                      <a:r>
                        <a:rPr lang="en-US" sz="1100"/>
                        <a:t>2329</a:t>
                      </a:r>
                    </a:p>
                  </a:txBody>
                  <a:tcPr marL="54392" marR="54392" marT="27196" marB="27196" anchor="ctr"/>
                </a:tc>
                <a:tc>
                  <a:txBody>
                    <a:bodyPr/>
                    <a:lstStyle/>
                    <a:p>
                      <a:r>
                        <a:rPr lang="en-US" sz="1100"/>
                        <a:t>0.057</a:t>
                      </a:r>
                    </a:p>
                  </a:txBody>
                  <a:tcPr marL="54392" marR="54392" marT="27196" marB="27196" anchor="ctr"/>
                </a:tc>
                <a:extLst>
                  <a:ext uri="{0D108BD9-81ED-4DB2-BD59-A6C34878D82A}">
                    <a16:rowId xmlns:a16="http://schemas.microsoft.com/office/drawing/2014/main" val="271450629"/>
                  </a:ext>
                </a:extLst>
              </a:tr>
              <a:tr h="217567">
                <a:tc>
                  <a:txBody>
                    <a:bodyPr/>
                    <a:lstStyle/>
                    <a:p>
                      <a:r>
                        <a:rPr lang="en-US" sz="1100"/>
                        <a:t>Romance</a:t>
                      </a:r>
                    </a:p>
                  </a:txBody>
                  <a:tcPr marL="54392" marR="54392" marT="27196" marB="27196" anchor="ctr"/>
                </a:tc>
                <a:tc>
                  <a:txBody>
                    <a:bodyPr/>
                    <a:lstStyle/>
                    <a:p>
                      <a:r>
                        <a:rPr lang="en-US" sz="1100"/>
                        <a:t>4127</a:t>
                      </a:r>
                    </a:p>
                  </a:txBody>
                  <a:tcPr marL="54392" marR="54392" marT="27196" marB="27196" anchor="ctr"/>
                </a:tc>
                <a:tc>
                  <a:txBody>
                    <a:bodyPr/>
                    <a:lstStyle/>
                    <a:p>
                      <a:r>
                        <a:rPr lang="en-US" sz="1100"/>
                        <a:t>0.054</a:t>
                      </a:r>
                    </a:p>
                  </a:txBody>
                  <a:tcPr marL="54392" marR="54392" marT="27196" marB="27196" anchor="ctr"/>
                </a:tc>
                <a:extLst>
                  <a:ext uri="{0D108BD9-81ED-4DB2-BD59-A6C34878D82A}">
                    <a16:rowId xmlns:a16="http://schemas.microsoft.com/office/drawing/2014/main" val="1628004230"/>
                  </a:ext>
                </a:extLst>
              </a:tr>
              <a:tr h="217567">
                <a:tc>
                  <a:txBody>
                    <a:bodyPr/>
                    <a:lstStyle/>
                    <a:p>
                      <a:r>
                        <a:rPr lang="en-US" sz="1100"/>
                        <a:t>Crime</a:t>
                      </a:r>
                    </a:p>
                  </a:txBody>
                  <a:tcPr marL="54392" marR="54392" marT="27196" marB="27196" anchor="ctr"/>
                </a:tc>
                <a:tc>
                  <a:txBody>
                    <a:bodyPr/>
                    <a:lstStyle/>
                    <a:p>
                      <a:r>
                        <a:rPr lang="en-US" sz="1100"/>
                        <a:t>2939</a:t>
                      </a:r>
                    </a:p>
                  </a:txBody>
                  <a:tcPr marL="54392" marR="54392" marT="27196" marB="27196" anchor="ctr"/>
                </a:tc>
                <a:tc>
                  <a:txBody>
                    <a:bodyPr/>
                    <a:lstStyle/>
                    <a:p>
                      <a:r>
                        <a:rPr lang="en-US" sz="1100"/>
                        <a:t>0.042</a:t>
                      </a:r>
                    </a:p>
                  </a:txBody>
                  <a:tcPr marL="54392" marR="54392" marT="27196" marB="27196" anchor="ctr"/>
                </a:tc>
                <a:extLst>
                  <a:ext uri="{0D108BD9-81ED-4DB2-BD59-A6C34878D82A}">
                    <a16:rowId xmlns:a16="http://schemas.microsoft.com/office/drawing/2014/main" val="2805110697"/>
                  </a:ext>
                </a:extLst>
              </a:tr>
              <a:tr h="217567">
                <a:tc>
                  <a:txBody>
                    <a:bodyPr/>
                    <a:lstStyle/>
                    <a:p>
                      <a:r>
                        <a:rPr lang="en-US" sz="1100"/>
                        <a:t>Fantasy</a:t>
                      </a:r>
                    </a:p>
                  </a:txBody>
                  <a:tcPr marL="54392" marR="54392" marT="27196" marB="27196" anchor="ctr"/>
                </a:tc>
                <a:tc>
                  <a:txBody>
                    <a:bodyPr/>
                    <a:lstStyle/>
                    <a:p>
                      <a:r>
                        <a:rPr lang="en-US" sz="1100"/>
                        <a:t>1412</a:t>
                      </a:r>
                    </a:p>
                  </a:txBody>
                  <a:tcPr marL="54392" marR="54392" marT="27196" marB="27196" anchor="ctr"/>
                </a:tc>
                <a:tc>
                  <a:txBody>
                    <a:bodyPr/>
                    <a:lstStyle/>
                    <a:p>
                      <a:r>
                        <a:rPr lang="en-US" sz="1100"/>
                        <a:t>0.026</a:t>
                      </a:r>
                    </a:p>
                  </a:txBody>
                  <a:tcPr marL="54392" marR="54392" marT="27196" marB="27196" anchor="ctr"/>
                </a:tc>
                <a:extLst>
                  <a:ext uri="{0D108BD9-81ED-4DB2-BD59-A6C34878D82A}">
                    <a16:rowId xmlns:a16="http://schemas.microsoft.com/office/drawing/2014/main" val="3581082528"/>
                  </a:ext>
                </a:extLst>
              </a:tr>
              <a:tr h="217567">
                <a:tc>
                  <a:txBody>
                    <a:bodyPr/>
                    <a:lstStyle/>
                    <a:p>
                      <a:r>
                        <a:rPr lang="en-US" sz="1100"/>
                        <a:t>Film-Noir</a:t>
                      </a:r>
                    </a:p>
                  </a:txBody>
                  <a:tcPr marL="54392" marR="54392" marT="27196" marB="27196" anchor="ctr"/>
                </a:tc>
                <a:tc>
                  <a:txBody>
                    <a:bodyPr/>
                    <a:lstStyle/>
                    <a:p>
                      <a:r>
                        <a:rPr lang="en-US" sz="1100"/>
                        <a:t>330</a:t>
                      </a:r>
                    </a:p>
                  </a:txBody>
                  <a:tcPr marL="54392" marR="54392" marT="27196" marB="27196" anchor="ctr"/>
                </a:tc>
                <a:tc>
                  <a:txBody>
                    <a:bodyPr/>
                    <a:lstStyle/>
                    <a:p>
                      <a:r>
                        <a:rPr lang="en-US" sz="1100"/>
                        <a:t>-0.037</a:t>
                      </a:r>
                    </a:p>
                  </a:txBody>
                  <a:tcPr marL="54392" marR="54392" marT="27196" marB="27196" anchor="ctr"/>
                </a:tc>
                <a:extLst>
                  <a:ext uri="{0D108BD9-81ED-4DB2-BD59-A6C34878D82A}">
                    <a16:rowId xmlns:a16="http://schemas.microsoft.com/office/drawing/2014/main" val="1695443388"/>
                  </a:ext>
                </a:extLst>
              </a:tr>
              <a:tr h="217567">
                <a:tc>
                  <a:txBody>
                    <a:bodyPr/>
                    <a:lstStyle/>
                    <a:p>
                      <a:r>
                        <a:rPr lang="en-US" sz="1100"/>
                        <a:t>Drama</a:t>
                      </a:r>
                    </a:p>
                  </a:txBody>
                  <a:tcPr marL="54392" marR="54392" marT="27196" marB="27196" anchor="ctr"/>
                </a:tc>
                <a:tc>
                  <a:txBody>
                    <a:bodyPr/>
                    <a:lstStyle/>
                    <a:p>
                      <a:r>
                        <a:rPr lang="en-US" sz="1100"/>
                        <a:t>13344</a:t>
                      </a:r>
                    </a:p>
                  </a:txBody>
                  <a:tcPr marL="54392" marR="54392" marT="27196" marB="27196" anchor="ctr"/>
                </a:tc>
                <a:tc>
                  <a:txBody>
                    <a:bodyPr/>
                    <a:lstStyle/>
                    <a:p>
                      <a:r>
                        <a:rPr lang="en-US" sz="1100"/>
                        <a:t>-0.047</a:t>
                      </a:r>
                    </a:p>
                  </a:txBody>
                  <a:tcPr marL="54392" marR="54392" marT="27196" marB="27196" anchor="ctr"/>
                </a:tc>
                <a:extLst>
                  <a:ext uri="{0D108BD9-81ED-4DB2-BD59-A6C34878D82A}">
                    <a16:rowId xmlns:a16="http://schemas.microsoft.com/office/drawing/2014/main" val="1490264942"/>
                  </a:ext>
                </a:extLst>
              </a:tr>
              <a:tr h="217567">
                <a:tc>
                  <a:txBody>
                    <a:bodyPr/>
                    <a:lstStyle/>
                    <a:p>
                      <a:r>
                        <a:rPr lang="en-US" sz="1100"/>
                        <a:t>Documentary</a:t>
                      </a:r>
                    </a:p>
                  </a:txBody>
                  <a:tcPr marL="54392" marR="54392" marT="27196" marB="27196" anchor="ctr"/>
                </a:tc>
                <a:tc>
                  <a:txBody>
                    <a:bodyPr/>
                    <a:lstStyle/>
                    <a:p>
                      <a:r>
                        <a:rPr lang="en-US" sz="1100"/>
                        <a:t>2471</a:t>
                      </a:r>
                    </a:p>
                  </a:txBody>
                  <a:tcPr marL="54392" marR="54392" marT="27196" marB="27196" anchor="ctr"/>
                </a:tc>
                <a:tc>
                  <a:txBody>
                    <a:bodyPr/>
                    <a:lstStyle/>
                    <a:p>
                      <a:r>
                        <a:rPr lang="en-US" sz="1100"/>
                        <a:t>-0.058</a:t>
                      </a:r>
                    </a:p>
                  </a:txBody>
                  <a:tcPr marL="54392" marR="54392" marT="27196" marB="27196" anchor="ctr"/>
                </a:tc>
                <a:extLst>
                  <a:ext uri="{0D108BD9-81ED-4DB2-BD59-A6C34878D82A}">
                    <a16:rowId xmlns:a16="http://schemas.microsoft.com/office/drawing/2014/main" val="2494379268"/>
                  </a:ext>
                </a:extLst>
              </a:tr>
              <a:tr h="217567">
                <a:tc>
                  <a:txBody>
                    <a:bodyPr/>
                    <a:lstStyle/>
                    <a:p>
                      <a:r>
                        <a:rPr lang="en-US" sz="1100" dirty="0"/>
                        <a:t>War</a:t>
                      </a:r>
                    </a:p>
                  </a:txBody>
                  <a:tcPr marL="54392" marR="54392" marT="27196" marB="27196" anchor="ctr"/>
                </a:tc>
                <a:tc>
                  <a:txBody>
                    <a:bodyPr/>
                    <a:lstStyle/>
                    <a:p>
                      <a:r>
                        <a:rPr lang="en-US" sz="1100"/>
                        <a:t>1194</a:t>
                      </a:r>
                    </a:p>
                  </a:txBody>
                  <a:tcPr marL="54392" marR="54392" marT="27196" marB="27196" anchor="ctr"/>
                </a:tc>
                <a:tc>
                  <a:txBody>
                    <a:bodyPr/>
                    <a:lstStyle/>
                    <a:p>
                      <a:r>
                        <a:rPr lang="en-US" sz="1100" dirty="0"/>
                        <a:t>-0.063</a:t>
                      </a:r>
                    </a:p>
                  </a:txBody>
                  <a:tcPr marL="54392" marR="54392" marT="27196" marB="27196" anchor="ctr"/>
                </a:tc>
                <a:extLst>
                  <a:ext uri="{0D108BD9-81ED-4DB2-BD59-A6C34878D82A}">
                    <a16:rowId xmlns:a16="http://schemas.microsoft.com/office/drawing/2014/main" val="67118428"/>
                  </a:ext>
                </a:extLst>
              </a:tr>
            </a:tbl>
          </a:graphicData>
        </a:graphic>
      </p:graphicFrame>
      <p:pic>
        <p:nvPicPr>
          <p:cNvPr id="7" name="Picture 6">
            <a:extLst>
              <a:ext uri="{FF2B5EF4-FFF2-40B4-BE49-F238E27FC236}">
                <a16:creationId xmlns:a16="http://schemas.microsoft.com/office/drawing/2014/main" id="{756F99EA-DF00-FC45-8BCA-13BC50ABB339}"/>
              </a:ext>
            </a:extLst>
          </p:cNvPr>
          <p:cNvPicPr>
            <a:picLocks noChangeAspect="1"/>
          </p:cNvPicPr>
          <p:nvPr/>
        </p:nvPicPr>
        <p:blipFill>
          <a:blip r:embed="rId7"/>
          <a:stretch>
            <a:fillRect/>
          </a:stretch>
        </p:blipFill>
        <p:spPr>
          <a:xfrm>
            <a:off x="10027226" y="4498054"/>
            <a:ext cx="2140899" cy="2249371"/>
          </a:xfrm>
          <a:prstGeom prst="rect">
            <a:avLst/>
          </a:prstGeom>
        </p:spPr>
      </p:pic>
    </p:spTree>
    <p:extLst>
      <p:ext uri="{BB962C8B-B14F-4D97-AF65-F5344CB8AC3E}">
        <p14:creationId xmlns:p14="http://schemas.microsoft.com/office/powerpoint/2010/main" val="684502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a:xfrm>
            <a:off x="838200" y="365125"/>
            <a:ext cx="10515600" cy="1325563"/>
          </a:xfrm>
        </p:spPr>
        <p:txBody>
          <a:bodyPr/>
          <a:lstStyle/>
          <a:p>
            <a:r>
              <a:rPr lang="en-US"/>
              <a:t>Findings</a:t>
            </a:r>
            <a:endParaRPr lang="en-US" dirty="0"/>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a:xfrm>
            <a:off x="838200" y="1825625"/>
            <a:ext cx="7022328" cy="4351338"/>
          </a:xfrm>
        </p:spPr>
        <p:txBody>
          <a:bodyPr>
            <a:noAutofit/>
          </a:bodyPr>
          <a:lstStyle/>
          <a:p>
            <a:r>
              <a:rPr lang="en-US" dirty="0"/>
              <a:t>Most genres do not display any relevant correlation.</a:t>
            </a:r>
          </a:p>
          <a:p>
            <a:r>
              <a:rPr lang="en-US" dirty="0"/>
              <a:t>Of 19 genres:</a:t>
            </a:r>
          </a:p>
          <a:p>
            <a:pPr lvl="1"/>
            <a:r>
              <a:rPr lang="en-US" dirty="0"/>
              <a:t>11 genres have an absolute correlation of 0.10 or lower </a:t>
            </a:r>
            <a:br>
              <a:rPr lang="en-US" dirty="0"/>
            </a:br>
            <a:r>
              <a:rPr lang="en-US" dirty="0"/>
              <a:t>(|r| ≤ 0.10), explaining less than 1% of variance</a:t>
            </a:r>
          </a:p>
          <a:p>
            <a:pPr lvl="1"/>
            <a:r>
              <a:rPr lang="en-US" dirty="0"/>
              <a:t>4 genres have an absolute correlation of 0.05 or lower </a:t>
            </a:r>
            <a:br>
              <a:rPr lang="en-US" dirty="0"/>
            </a:br>
            <a:r>
              <a:rPr lang="en-US" dirty="0"/>
              <a:t>(|r| ≤ 0.05)</a:t>
            </a:r>
          </a:p>
          <a:p>
            <a:r>
              <a:rPr lang="en-US" dirty="0"/>
              <a:t>Some genres even show a negative relationship, even though with a very low correlation. e.g., war movies or documentaries (both r = -0.06, but both with a relatively small spread of complexity)</a:t>
            </a:r>
          </a:p>
          <a:p>
            <a:endParaRPr lang="en-US" dirty="0"/>
          </a:p>
        </p:txBody>
      </p:sp>
      <p:pic>
        <p:nvPicPr>
          <p:cNvPr id="4" name="Picture 3">
            <a:extLst>
              <a:ext uri="{FF2B5EF4-FFF2-40B4-BE49-F238E27FC236}">
                <a16:creationId xmlns:a16="http://schemas.microsoft.com/office/drawing/2014/main" id="{70BA82C9-2531-574D-A2A3-0E69306E2D65}"/>
              </a:ext>
            </a:extLst>
          </p:cNvPr>
          <p:cNvPicPr>
            <a:picLocks noChangeAspect="1"/>
          </p:cNvPicPr>
          <p:nvPr/>
        </p:nvPicPr>
        <p:blipFill>
          <a:blip r:embed="rId2"/>
          <a:stretch>
            <a:fillRect/>
          </a:stretch>
        </p:blipFill>
        <p:spPr>
          <a:xfrm>
            <a:off x="7885470" y="768"/>
            <a:ext cx="2153265" cy="2262364"/>
          </a:xfrm>
          <a:prstGeom prst="rect">
            <a:avLst/>
          </a:prstGeom>
        </p:spPr>
      </p:pic>
      <p:pic>
        <p:nvPicPr>
          <p:cNvPr id="5" name="Picture 4">
            <a:extLst>
              <a:ext uri="{FF2B5EF4-FFF2-40B4-BE49-F238E27FC236}">
                <a16:creationId xmlns:a16="http://schemas.microsoft.com/office/drawing/2014/main" id="{976205C9-5B82-0940-96C6-0285772A3F20}"/>
              </a:ext>
            </a:extLst>
          </p:cNvPr>
          <p:cNvPicPr>
            <a:picLocks noChangeAspect="1"/>
          </p:cNvPicPr>
          <p:nvPr/>
        </p:nvPicPr>
        <p:blipFill>
          <a:blip r:embed="rId3"/>
          <a:stretch>
            <a:fillRect/>
          </a:stretch>
        </p:blipFill>
        <p:spPr>
          <a:xfrm>
            <a:off x="7835586" y="4525496"/>
            <a:ext cx="2153265" cy="2262364"/>
          </a:xfrm>
          <a:prstGeom prst="rect">
            <a:avLst/>
          </a:prstGeom>
        </p:spPr>
      </p:pic>
      <p:pic>
        <p:nvPicPr>
          <p:cNvPr id="6" name="Picture 5">
            <a:extLst>
              <a:ext uri="{FF2B5EF4-FFF2-40B4-BE49-F238E27FC236}">
                <a16:creationId xmlns:a16="http://schemas.microsoft.com/office/drawing/2014/main" id="{87252239-280F-AF4B-A31F-C48AC992592B}"/>
              </a:ext>
            </a:extLst>
          </p:cNvPr>
          <p:cNvPicPr>
            <a:picLocks noChangeAspect="1"/>
          </p:cNvPicPr>
          <p:nvPr/>
        </p:nvPicPr>
        <p:blipFill>
          <a:blip r:embed="rId4"/>
          <a:stretch>
            <a:fillRect/>
          </a:stretch>
        </p:blipFill>
        <p:spPr>
          <a:xfrm>
            <a:off x="10013793" y="2263132"/>
            <a:ext cx="2153265" cy="2262364"/>
          </a:xfrm>
          <a:prstGeom prst="rect">
            <a:avLst/>
          </a:prstGeom>
        </p:spPr>
      </p:pic>
      <p:pic>
        <p:nvPicPr>
          <p:cNvPr id="8" name="Picture 7">
            <a:extLst>
              <a:ext uri="{FF2B5EF4-FFF2-40B4-BE49-F238E27FC236}">
                <a16:creationId xmlns:a16="http://schemas.microsoft.com/office/drawing/2014/main" id="{494181CD-BC77-2D45-B548-90FF0DC38A53}"/>
              </a:ext>
            </a:extLst>
          </p:cNvPr>
          <p:cNvPicPr>
            <a:picLocks noChangeAspect="1"/>
          </p:cNvPicPr>
          <p:nvPr/>
        </p:nvPicPr>
        <p:blipFill>
          <a:blip r:embed="rId5"/>
          <a:stretch>
            <a:fillRect/>
          </a:stretch>
        </p:blipFill>
        <p:spPr>
          <a:xfrm>
            <a:off x="7885470" y="2263132"/>
            <a:ext cx="2153265" cy="2262364"/>
          </a:xfrm>
          <a:prstGeom prst="rect">
            <a:avLst/>
          </a:prstGeom>
        </p:spPr>
      </p:pic>
      <p:pic>
        <p:nvPicPr>
          <p:cNvPr id="9" name="Picture 8">
            <a:extLst>
              <a:ext uri="{FF2B5EF4-FFF2-40B4-BE49-F238E27FC236}">
                <a16:creationId xmlns:a16="http://schemas.microsoft.com/office/drawing/2014/main" id="{30B733D7-4F63-BE48-BFBD-04704C8289BD}"/>
              </a:ext>
            </a:extLst>
          </p:cNvPr>
          <p:cNvPicPr>
            <a:picLocks noChangeAspect="1"/>
          </p:cNvPicPr>
          <p:nvPr/>
        </p:nvPicPr>
        <p:blipFill>
          <a:blip r:embed="rId6"/>
          <a:stretch>
            <a:fillRect/>
          </a:stretch>
        </p:blipFill>
        <p:spPr>
          <a:xfrm>
            <a:off x="10013793" y="4525496"/>
            <a:ext cx="2153265" cy="2262364"/>
          </a:xfrm>
          <a:prstGeom prst="rect">
            <a:avLst/>
          </a:prstGeom>
        </p:spPr>
      </p:pic>
      <p:pic>
        <p:nvPicPr>
          <p:cNvPr id="11" name="Picture 10">
            <a:extLst>
              <a:ext uri="{FF2B5EF4-FFF2-40B4-BE49-F238E27FC236}">
                <a16:creationId xmlns:a16="http://schemas.microsoft.com/office/drawing/2014/main" id="{C0B8C7BE-1CD9-1C40-9489-E6F52E3B6AE3}"/>
              </a:ext>
            </a:extLst>
          </p:cNvPr>
          <p:cNvPicPr>
            <a:picLocks noChangeAspect="1"/>
          </p:cNvPicPr>
          <p:nvPr/>
        </p:nvPicPr>
        <p:blipFill>
          <a:blip r:embed="rId7"/>
          <a:stretch>
            <a:fillRect/>
          </a:stretch>
        </p:blipFill>
        <p:spPr>
          <a:xfrm>
            <a:off x="10038735" y="768"/>
            <a:ext cx="2153265" cy="2262364"/>
          </a:xfrm>
          <a:prstGeom prst="rect">
            <a:avLst/>
          </a:prstGeom>
        </p:spPr>
      </p:pic>
    </p:spTree>
    <p:extLst>
      <p:ext uri="{BB962C8B-B14F-4D97-AF65-F5344CB8AC3E}">
        <p14:creationId xmlns:p14="http://schemas.microsoft.com/office/powerpoint/2010/main" val="4120864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US" dirty="0"/>
              <a:t>Findings and Conclusion</a:t>
            </a:r>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p:txBody>
          <a:bodyPr>
            <a:noAutofit/>
          </a:bodyPr>
          <a:lstStyle/>
          <a:p>
            <a:r>
              <a:rPr lang="en-US" dirty="0"/>
              <a:t>The data does not support the hypothesis for a general relationship of movie complexity and average rating (i.e., over all genres).</a:t>
            </a:r>
          </a:p>
          <a:p>
            <a:r>
              <a:rPr lang="en-US" dirty="0"/>
              <a:t>There is an indication for a relationship between variance of ratings and movie complexity. Movies with low complexity have a high spread of ratings (full range), while more complex movies have a lower spread (more towards the scale midpoint or slightly above).</a:t>
            </a:r>
          </a:p>
          <a:p>
            <a:r>
              <a:rPr lang="en-US" dirty="0"/>
              <a:t>Only some genres showed a (low) correlation between movie complexity and average ratings (e.g., horror, action, and sci-fi movies). </a:t>
            </a:r>
          </a:p>
          <a:p>
            <a:r>
              <a:rPr lang="en-US" dirty="0"/>
              <a:t>In summary, the hypothesis was confirmed only partially.</a:t>
            </a:r>
          </a:p>
        </p:txBody>
      </p:sp>
    </p:spTree>
    <p:extLst>
      <p:ext uri="{BB962C8B-B14F-4D97-AF65-F5344CB8AC3E}">
        <p14:creationId xmlns:p14="http://schemas.microsoft.com/office/powerpoint/2010/main" val="43827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FD0-8FF8-4544-97FB-4F7990207C19}"/>
              </a:ext>
            </a:extLst>
          </p:cNvPr>
          <p:cNvSpPr>
            <a:spLocks noGrp="1"/>
          </p:cNvSpPr>
          <p:nvPr>
            <p:ph type="title"/>
          </p:nvPr>
        </p:nvSpPr>
        <p:spPr/>
        <p:txBody>
          <a:bodyPr/>
          <a:lstStyle/>
          <a:p>
            <a:r>
              <a:rPr lang="en" dirty="0"/>
              <a:t>Appendix</a:t>
            </a:r>
            <a:endParaRPr lang="en-US" dirty="0"/>
          </a:p>
        </p:txBody>
      </p:sp>
      <p:sp>
        <p:nvSpPr>
          <p:cNvPr id="3" name="Content Placeholder 2">
            <a:extLst>
              <a:ext uri="{FF2B5EF4-FFF2-40B4-BE49-F238E27FC236}">
                <a16:creationId xmlns:a16="http://schemas.microsoft.com/office/drawing/2014/main" id="{97A79594-566F-FE46-AAB5-C288BA6056D4}"/>
              </a:ext>
            </a:extLst>
          </p:cNvPr>
          <p:cNvSpPr>
            <a:spLocks noGrp="1"/>
          </p:cNvSpPr>
          <p:nvPr>
            <p:ph idx="1"/>
          </p:nvPr>
        </p:nvSpPr>
        <p:spPr/>
        <p:txBody>
          <a:bodyPr>
            <a:noAutofit/>
          </a:bodyPr>
          <a:lstStyle/>
          <a:p>
            <a:pPr lvl="0"/>
            <a:r>
              <a:rPr lang="en-US" dirty="0"/>
              <a:t>Full analysis can be found on </a:t>
            </a:r>
            <a:r>
              <a:rPr lang="en-US" dirty="0" err="1"/>
              <a:t>github</a:t>
            </a:r>
            <a:r>
              <a:rPr lang="en-US" dirty="0"/>
              <a:t>: </a:t>
            </a:r>
            <a:r>
              <a:rPr lang="en-US" dirty="0">
                <a:hlinkClick r:id="rId2"/>
              </a:rPr>
              <a:t>https://github.com/ingonader</a:t>
            </a:r>
            <a:endParaRPr lang="en-US" dirty="0"/>
          </a:p>
          <a:p>
            <a:pPr lvl="1"/>
            <a:endParaRPr lang="en-US" dirty="0"/>
          </a:p>
          <a:p>
            <a:pPr lvl="1"/>
            <a:r>
              <a:rPr lang="en-US" dirty="0"/>
              <a:t>Notebook containing this analysis (</a:t>
            </a:r>
            <a:r>
              <a:rPr lang="en-US" dirty="0" err="1"/>
              <a:t>Jupyter</a:t>
            </a:r>
            <a:r>
              <a:rPr lang="en-US" dirty="0"/>
              <a:t> notebook): </a:t>
            </a:r>
            <a:br>
              <a:rPr lang="en-US" dirty="0"/>
            </a:br>
            <a:r>
              <a:rPr lang="en-US" dirty="0">
                <a:hlinkClick r:id="rId3"/>
              </a:rPr>
              <a:t>https://github.com/ingonader/python-for-data-science-edx/blob/master/week-06-mini-project/imdb-movie-dataset-analysis-part-notebook.ipynb</a:t>
            </a:r>
            <a:endParaRPr lang="en-US" dirty="0"/>
          </a:p>
          <a:p>
            <a:pPr lvl="1"/>
            <a:endParaRPr lang="en-US" dirty="0"/>
          </a:p>
          <a:p>
            <a:pPr lvl="1"/>
            <a:r>
              <a:rPr lang="en-US" dirty="0"/>
              <a:t>Python file for full analysis (</a:t>
            </a:r>
            <a:r>
              <a:rPr lang="en-US" dirty="0" err="1"/>
              <a:t>Jupyter</a:t>
            </a:r>
            <a:r>
              <a:rPr lang="en-US" dirty="0"/>
              <a:t> lab):</a:t>
            </a:r>
            <a:br>
              <a:rPr lang="en-US" dirty="0"/>
            </a:br>
            <a:r>
              <a:rPr lang="en-US" dirty="0">
                <a:hlinkClick r:id="rId4"/>
              </a:rPr>
              <a:t>https://github.com/ingonader/python-for-data-science-edx/blob/master/week-06-mini-project/imdb-movie-dataset-analysis.py</a:t>
            </a:r>
            <a:r>
              <a:rPr lang="en-US" dirty="0"/>
              <a:t>   </a:t>
            </a:r>
          </a:p>
        </p:txBody>
      </p:sp>
    </p:spTree>
    <p:extLst>
      <p:ext uri="{BB962C8B-B14F-4D97-AF65-F5344CB8AC3E}">
        <p14:creationId xmlns:p14="http://schemas.microsoft.com/office/powerpoint/2010/main" val="3471997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826</Words>
  <Application>Microsoft Macintosh PowerPoint</Application>
  <PresentationFormat>Widescreen</PresentationFormat>
  <Paragraphs>110</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Courier</vt:lpstr>
      <vt:lpstr>Office Theme</vt:lpstr>
      <vt:lpstr>Movie Complexity  and Ratings</vt:lpstr>
      <vt:lpstr>Dataset(s)</vt:lpstr>
      <vt:lpstr>Motivation</vt:lpstr>
      <vt:lpstr>Research Question(s)</vt:lpstr>
      <vt:lpstr>Findings</vt:lpstr>
      <vt:lpstr>Findings</vt:lpstr>
      <vt:lpstr>Findings</vt:lpstr>
      <vt:lpstr>Findings and 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Complexity  and Ratings</dc:title>
  <dc:creator>Ingo Nader</dc:creator>
  <cp:lastModifiedBy>Ingo Nader</cp:lastModifiedBy>
  <cp:revision>24</cp:revision>
  <cp:lastPrinted>2018-09-25T13:53:48Z</cp:lastPrinted>
  <dcterms:created xsi:type="dcterms:W3CDTF">2018-09-25T11:52:07Z</dcterms:created>
  <dcterms:modified xsi:type="dcterms:W3CDTF">2018-09-26T07:56:22Z</dcterms:modified>
</cp:coreProperties>
</file>